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7559675" cy="10439400"/>
  <p:notesSz cx="6858000" cy="9144000"/>
  <p:embeddedFontLst>
    <p:embeddedFont>
      <p:font typeface="Alfa Slab One" panose="020B0604020202020204" charset="0"/>
      <p:regular r:id="rId4"/>
    </p:embeddedFont>
    <p:embeddedFont>
      <p:font typeface="Amatic SC" panose="00000500000000000000" pitchFamily="2" charset="-79"/>
      <p:regular r:id="rId5"/>
      <p:bold r:id="rId6"/>
    </p:embeddedFont>
    <p:embeddedFont>
      <p:font typeface="Comfortaa" panose="020B0604020202020204" charset="0"/>
      <p:regular r:id="rId7"/>
      <p:bold r:id="rId8"/>
    </p:embeddedFont>
    <p:embeddedFont>
      <p:font typeface="Proxima Nova" panose="020B0604020202020204" charset="0"/>
      <p:regular r:id="rId9"/>
      <p:bold r:id="rId10"/>
      <p:italic r:id="rId11"/>
      <p:boldItalic r:id="rId1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288">
          <p15:clr>
            <a:srgbClr val="A4A3A4"/>
          </p15:clr>
        </p15:guide>
        <p15:guide id="2" pos="238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F7A1CA9-9C6C-494E-92D2-50C7116D705B}">
  <a:tblStyle styleId="{CF7A1CA9-9C6C-494E-92D2-50C7116D705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3126" y="72"/>
      </p:cViewPr>
      <p:guideLst>
        <p:guide orient="horz" pos="3288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presProps" Target="presProp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5" Type="http://schemas.openxmlformats.org/officeDocument/2006/relationships/font" Target="fonts/font2.fntdata"/><Relationship Id="rId15" Type="http://schemas.openxmlformats.org/officeDocument/2006/relationships/theme" Target="theme/theme1.xml"/><Relationship Id="rId10" Type="http://schemas.openxmlformats.org/officeDocument/2006/relationships/font" Target="fonts/font7.fntdata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187787" y="685800"/>
            <a:ext cx="24831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87575" y="685800"/>
            <a:ext cx="24828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3537177" y="5584162"/>
            <a:ext cx="485700" cy="0"/>
          </a:xfrm>
          <a:prstGeom prst="straightConnector1">
            <a:avLst/>
          </a:prstGeom>
          <a:noFill/>
          <a:ln w="762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257705" y="1209678"/>
            <a:ext cx="7044600" cy="3973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257705" y="6425818"/>
            <a:ext cx="7044600" cy="148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7004788" y="9465147"/>
            <a:ext cx="453600" cy="79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>
            <a:spLocks noGrp="1"/>
          </p:cNvSpPr>
          <p:nvPr>
            <p:ph type="title" hasCustomPrompt="1"/>
          </p:nvPr>
        </p:nvSpPr>
        <p:spPr>
          <a:xfrm>
            <a:off x="257705" y="2370591"/>
            <a:ext cx="7044600" cy="401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8" name="Google Shape;48;p11"/>
          <p:cNvSpPr txBox="1">
            <a:spLocks noGrp="1"/>
          </p:cNvSpPr>
          <p:nvPr>
            <p:ph type="body" idx="1"/>
          </p:nvPr>
        </p:nvSpPr>
        <p:spPr>
          <a:xfrm>
            <a:off x="257705" y="6544409"/>
            <a:ext cx="7044600" cy="217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9" name="Google Shape;49;p11"/>
          <p:cNvSpPr txBox="1">
            <a:spLocks noGrp="1"/>
          </p:cNvSpPr>
          <p:nvPr>
            <p:ph type="sldNum" idx="12"/>
          </p:nvPr>
        </p:nvSpPr>
        <p:spPr>
          <a:xfrm>
            <a:off x="7004788" y="9465147"/>
            <a:ext cx="453600" cy="79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>
            <a:spLocks noGrp="1"/>
          </p:cNvSpPr>
          <p:nvPr>
            <p:ph type="sldNum" idx="12"/>
          </p:nvPr>
        </p:nvSpPr>
        <p:spPr>
          <a:xfrm>
            <a:off x="7004788" y="9465147"/>
            <a:ext cx="453600" cy="79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>
            <a:spLocks noGrp="1"/>
          </p:cNvSpPr>
          <p:nvPr>
            <p:ph type="title"/>
          </p:nvPr>
        </p:nvSpPr>
        <p:spPr>
          <a:xfrm>
            <a:off x="257705" y="5034887"/>
            <a:ext cx="6708900" cy="4964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7004788" y="9465147"/>
            <a:ext cx="453600" cy="79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257705" y="903288"/>
            <a:ext cx="7044600" cy="116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257705" y="2339232"/>
            <a:ext cx="7044600" cy="69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sldNum" idx="12"/>
          </p:nvPr>
        </p:nvSpPr>
        <p:spPr>
          <a:xfrm>
            <a:off x="7004788" y="9465147"/>
            <a:ext cx="453600" cy="79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>
            <a:spLocks noGrp="1"/>
          </p:cNvSpPr>
          <p:nvPr>
            <p:ph type="title"/>
          </p:nvPr>
        </p:nvSpPr>
        <p:spPr>
          <a:xfrm>
            <a:off x="257705" y="903288"/>
            <a:ext cx="7044600" cy="116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1"/>
          </p:nvPr>
        </p:nvSpPr>
        <p:spPr>
          <a:xfrm>
            <a:off x="257705" y="2339232"/>
            <a:ext cx="3306900" cy="69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body" idx="2"/>
          </p:nvPr>
        </p:nvSpPr>
        <p:spPr>
          <a:xfrm>
            <a:off x="3995291" y="2339232"/>
            <a:ext cx="3306900" cy="69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sldNum" idx="12"/>
          </p:nvPr>
        </p:nvSpPr>
        <p:spPr>
          <a:xfrm>
            <a:off x="7004788" y="9465147"/>
            <a:ext cx="453600" cy="79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>
            <a:spLocks noGrp="1"/>
          </p:cNvSpPr>
          <p:nvPr>
            <p:ph type="title"/>
          </p:nvPr>
        </p:nvSpPr>
        <p:spPr>
          <a:xfrm>
            <a:off x="257705" y="903288"/>
            <a:ext cx="7044600" cy="116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"/>
          <p:cNvSpPr txBox="1">
            <a:spLocks noGrp="1"/>
          </p:cNvSpPr>
          <p:nvPr>
            <p:ph type="sldNum" idx="12"/>
          </p:nvPr>
        </p:nvSpPr>
        <p:spPr>
          <a:xfrm>
            <a:off x="7004788" y="9465147"/>
            <a:ext cx="453600" cy="79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>
            <a:spLocks noGrp="1"/>
          </p:cNvSpPr>
          <p:nvPr>
            <p:ph type="title"/>
          </p:nvPr>
        </p:nvSpPr>
        <p:spPr>
          <a:xfrm>
            <a:off x="257705" y="1282394"/>
            <a:ext cx="2321700" cy="153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body" idx="1"/>
          </p:nvPr>
        </p:nvSpPr>
        <p:spPr>
          <a:xfrm>
            <a:off x="257705" y="3026098"/>
            <a:ext cx="2321700" cy="624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sldNum" idx="12"/>
          </p:nvPr>
        </p:nvSpPr>
        <p:spPr>
          <a:xfrm>
            <a:off x="7004788" y="9465147"/>
            <a:ext cx="453600" cy="79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3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>
            <a:spLocks noGrp="1"/>
          </p:cNvSpPr>
          <p:nvPr>
            <p:ph type="title"/>
          </p:nvPr>
        </p:nvSpPr>
        <p:spPr>
          <a:xfrm>
            <a:off x="405325" y="1068357"/>
            <a:ext cx="4699200" cy="830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sldNum" idx="12"/>
          </p:nvPr>
        </p:nvSpPr>
        <p:spPr>
          <a:xfrm>
            <a:off x="7004788" y="9465147"/>
            <a:ext cx="453600" cy="79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3780000" y="203"/>
            <a:ext cx="3780000" cy="10440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8" name="Google Shape;38;p9"/>
          <p:cNvCxnSpPr/>
          <p:nvPr/>
        </p:nvCxnSpPr>
        <p:spPr>
          <a:xfrm>
            <a:off x="4158393" y="9124724"/>
            <a:ext cx="387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9" name="Google Shape;39;p9"/>
          <p:cNvSpPr txBox="1">
            <a:spLocks noGrp="1"/>
          </p:cNvSpPr>
          <p:nvPr>
            <p:ph type="title"/>
          </p:nvPr>
        </p:nvSpPr>
        <p:spPr>
          <a:xfrm>
            <a:off x="219508" y="2792118"/>
            <a:ext cx="3344400" cy="315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ubTitle" idx="1"/>
          </p:nvPr>
        </p:nvSpPr>
        <p:spPr>
          <a:xfrm>
            <a:off x="219508" y="6050928"/>
            <a:ext cx="3344400" cy="273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body" idx="2"/>
          </p:nvPr>
        </p:nvSpPr>
        <p:spPr>
          <a:xfrm>
            <a:off x="4083839" y="1469942"/>
            <a:ext cx="3172200" cy="750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ldNum" idx="12"/>
          </p:nvPr>
        </p:nvSpPr>
        <p:spPr>
          <a:xfrm>
            <a:off x="7004788" y="9465147"/>
            <a:ext cx="453600" cy="79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>
            <a:spLocks noGrp="1"/>
          </p:cNvSpPr>
          <p:nvPr>
            <p:ph type="body" idx="1"/>
          </p:nvPr>
        </p:nvSpPr>
        <p:spPr>
          <a:xfrm>
            <a:off x="264154" y="8593388"/>
            <a:ext cx="4959600" cy="121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lfa Slab One"/>
              <a:buNone/>
              <a:defRPr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</a:lstStyle>
          <a:p>
            <a:endParaRPr/>
          </a:p>
        </p:txBody>
      </p:sp>
      <p:sp>
        <p:nvSpPr>
          <p:cNvPr id="45" name="Google Shape;45;p10"/>
          <p:cNvSpPr txBox="1">
            <a:spLocks noGrp="1"/>
          </p:cNvSpPr>
          <p:nvPr>
            <p:ph type="sldNum" idx="12"/>
          </p:nvPr>
        </p:nvSpPr>
        <p:spPr>
          <a:xfrm>
            <a:off x="7004788" y="9465147"/>
            <a:ext cx="453600" cy="79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gameday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257705" y="903288"/>
            <a:ext cx="7044600" cy="116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257705" y="2339232"/>
            <a:ext cx="7044600" cy="69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roxima Nova"/>
              <a:buChar char="●"/>
              <a:defRPr sz="18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○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■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●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○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■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●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○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■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7004788" y="9465147"/>
            <a:ext cx="453600" cy="79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3"/>
          <p:cNvSpPr txBox="1"/>
          <p:nvPr/>
        </p:nvSpPr>
        <p:spPr>
          <a:xfrm>
            <a:off x="609600" y="314600"/>
            <a:ext cx="64422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chemeClr val="dk2"/>
                </a:solidFill>
              </a:rPr>
              <a:t>		</a:t>
            </a:r>
            <a:r>
              <a:rPr lang="pt-BR" sz="1000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rPr>
              <a:t>Muda - Consultoria científica e desenvolvimento pessoal</a:t>
            </a:r>
            <a:endParaRPr>
              <a:solidFill>
                <a:schemeClr val="dk2"/>
              </a:solidFill>
            </a:endParaRPr>
          </a:p>
        </p:txBody>
      </p:sp>
      <p:pic>
        <p:nvPicPr>
          <p:cNvPr id="64" name="Google Shape;6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8149" y="0"/>
            <a:ext cx="1205825" cy="9143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5" name="Google Shape;65;p13"/>
          <p:cNvCxnSpPr/>
          <p:nvPr/>
        </p:nvCxnSpPr>
        <p:spPr>
          <a:xfrm rot="10800000" flipH="1">
            <a:off x="1943100" y="628500"/>
            <a:ext cx="5143500" cy="19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6" name="Google Shape;66;p13"/>
          <p:cNvSpPr txBox="1"/>
          <p:nvPr/>
        </p:nvSpPr>
        <p:spPr>
          <a:xfrm>
            <a:off x="2330700" y="10073475"/>
            <a:ext cx="30000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>
                <a:solidFill>
                  <a:srgbClr val="666666"/>
                </a:solidFill>
              </a:rPr>
              <a:t>mudacomafeto@gmail.com</a:t>
            </a:r>
            <a:endParaRPr sz="1000">
              <a:solidFill>
                <a:srgbClr val="666666"/>
              </a:solidFill>
            </a:endParaRPr>
          </a:p>
        </p:txBody>
      </p:sp>
      <p:cxnSp>
        <p:nvCxnSpPr>
          <p:cNvPr id="67" name="Google Shape;67;p13"/>
          <p:cNvCxnSpPr/>
          <p:nvPr/>
        </p:nvCxnSpPr>
        <p:spPr>
          <a:xfrm rot="10800000" flipH="1">
            <a:off x="493800" y="10073475"/>
            <a:ext cx="6572400" cy="19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2" name="Agrupar 1">
            <a:extLst>
              <a:ext uri="{FF2B5EF4-FFF2-40B4-BE49-F238E27FC236}">
                <a16:creationId xmlns:a16="http://schemas.microsoft.com/office/drawing/2014/main" id="{7263AFA5-84C2-5B01-2827-5C87BE3B4F49}"/>
              </a:ext>
            </a:extLst>
          </p:cNvPr>
          <p:cNvGrpSpPr/>
          <p:nvPr/>
        </p:nvGrpSpPr>
        <p:grpSpPr>
          <a:xfrm>
            <a:off x="508050" y="1069600"/>
            <a:ext cx="6543775" cy="8739650"/>
            <a:chOff x="508050" y="1069600"/>
            <a:chExt cx="6543775" cy="8739650"/>
          </a:xfrm>
        </p:grpSpPr>
        <p:graphicFrame>
          <p:nvGraphicFramePr>
            <p:cNvPr id="56" name="Google Shape;56;p13"/>
            <p:cNvGraphicFramePr/>
            <p:nvPr>
              <p:extLst>
                <p:ext uri="{D42A27DB-BD31-4B8C-83A1-F6EECF244321}">
                  <p14:modId xmlns:p14="http://schemas.microsoft.com/office/powerpoint/2010/main" val="1134439010"/>
                </p:ext>
              </p:extLst>
            </p:nvPr>
          </p:nvGraphicFramePr>
          <p:xfrm>
            <a:off x="3399000" y="2712588"/>
            <a:ext cx="3652800" cy="1021050"/>
          </p:xfrm>
          <a:graphic>
            <a:graphicData uri="http://schemas.openxmlformats.org/drawingml/2006/table">
              <a:tbl>
                <a:tblPr>
                  <a:noFill/>
                  <a:tableStyleId>{CF7A1CA9-9C6C-494E-92D2-50C7116D705B}</a:tableStyleId>
                </a:tblPr>
                <a:tblGrid>
                  <a:gridCol w="3652800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</a:tblGrid>
                <a:tr h="1021050">
                  <a:tc>
                    <a:txBody>
                      <a:bodyPr/>
                      <a:lstStyle/>
                      <a:p>
                        <a:pPr marL="0" lvl="0" indent="0" algn="l" rtl="0">
                          <a:lnSpc>
                            <a:spcPct val="115000"/>
                          </a:lnSpc>
                          <a:spcBef>
                            <a:spcPts val="60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pt-BR" sz="1200"/>
                          <a:t>Por que ele é importante:</a:t>
                        </a:r>
                        <a:endParaRPr sz="1200"/>
                      </a:p>
                      <a:p>
                        <a:pPr marL="0" lvl="0" indent="0" algn="l" rtl="0">
                          <a:lnSpc>
                            <a:spcPct val="115000"/>
                          </a:lnSpc>
                          <a:spcBef>
                            <a:spcPts val="1200"/>
                          </a:spcBef>
                          <a:spcAft>
                            <a:spcPts val="1200"/>
                          </a:spcAft>
                          <a:buNone/>
                        </a:pPr>
                        <a:endParaRPr/>
                      </a:p>
                    </a:txBody>
                    <a:tcPr marL="91425" marR="91425" marT="91425" marB="91425">
                      <a:lnL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L>
                      <a:lnR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R>
                      <a:lnT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T>
                      <a:lnB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B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</a:tbl>
            </a:graphicData>
          </a:graphic>
        </p:graphicFrame>
        <p:graphicFrame>
          <p:nvGraphicFramePr>
            <p:cNvPr id="57" name="Google Shape;57;p13"/>
            <p:cNvGraphicFramePr/>
            <p:nvPr>
              <p:extLst>
                <p:ext uri="{D42A27DB-BD31-4B8C-83A1-F6EECF244321}">
                  <p14:modId xmlns:p14="http://schemas.microsoft.com/office/powerpoint/2010/main" val="677193483"/>
                </p:ext>
              </p:extLst>
            </p:nvPr>
          </p:nvGraphicFramePr>
          <p:xfrm>
            <a:off x="508150" y="1595675"/>
            <a:ext cx="6543675" cy="1021050"/>
          </p:xfrm>
          <a:graphic>
            <a:graphicData uri="http://schemas.openxmlformats.org/drawingml/2006/table">
              <a:tbl>
                <a:tblPr>
                  <a:noFill/>
                  <a:tableStyleId>{CF7A1CA9-9C6C-494E-92D2-50C7116D705B}</a:tableStyleId>
                </a:tblPr>
                <a:tblGrid>
                  <a:gridCol w="6543675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</a:tblGrid>
                <a:tr h="1021050">
                  <a:tc>
                    <a:txBody>
                      <a:bodyPr/>
                      <a:lstStyle/>
                      <a:p>
                        <a:pPr marL="0" lvl="0" indent="0" algn="l" rtl="0">
                          <a:lnSpc>
                            <a:spcPct val="115000"/>
                          </a:lnSpc>
                          <a:spcBef>
                            <a:spcPts val="600"/>
                          </a:spcBef>
                          <a:spcAft>
                            <a:spcPts val="1200"/>
                          </a:spcAft>
                          <a:buNone/>
                        </a:pPr>
                        <a:r>
                          <a:rPr lang="pt-BR" sz="1200"/>
                          <a:t>Referência do artigo:</a:t>
                        </a:r>
                        <a:endParaRPr sz="1200"/>
                      </a:p>
                    </a:txBody>
                    <a:tcPr marL="91425" marR="91425" marT="91425" marB="91425">
                      <a:lnL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L>
                      <a:lnR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R>
                      <a:lnT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T>
                      <a:lnB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B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</a:tbl>
            </a:graphicData>
          </a:graphic>
        </p:graphicFrame>
        <p:graphicFrame>
          <p:nvGraphicFramePr>
            <p:cNvPr id="58" name="Google Shape;58;p13"/>
            <p:cNvGraphicFramePr/>
            <p:nvPr>
              <p:extLst>
                <p:ext uri="{D42A27DB-BD31-4B8C-83A1-F6EECF244321}">
                  <p14:modId xmlns:p14="http://schemas.microsoft.com/office/powerpoint/2010/main" val="2486635795"/>
                </p:ext>
              </p:extLst>
            </p:nvPr>
          </p:nvGraphicFramePr>
          <p:xfrm>
            <a:off x="508150" y="2712588"/>
            <a:ext cx="2771775" cy="770035"/>
          </p:xfrm>
          <a:graphic>
            <a:graphicData uri="http://schemas.openxmlformats.org/drawingml/2006/table">
              <a:tbl>
                <a:tblPr>
                  <a:noFill/>
                  <a:tableStyleId>{CF7A1CA9-9C6C-494E-92D2-50C7116D705B}</a:tableStyleId>
                </a:tblPr>
                <a:tblGrid>
                  <a:gridCol w="2771775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</a:tblGrid>
                <a:tr h="762000">
                  <a:tc>
                    <a:txBody>
                      <a:bodyPr/>
                      <a:lstStyle/>
                      <a:p>
                        <a:pPr marL="0" lvl="0" indent="0" algn="l" rtl="0">
                          <a:lnSpc>
                            <a:spcPct val="115000"/>
                          </a:lnSpc>
                          <a:spcBef>
                            <a:spcPts val="60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pt-BR" sz="1200"/>
                          <a:t>Área do artigo:</a:t>
                        </a:r>
                        <a:endParaRPr sz="1200"/>
                      </a:p>
                      <a:p>
                        <a:pPr marL="0" lvl="0" indent="0" algn="l" rtl="0">
                          <a:lnSpc>
                            <a:spcPct val="115000"/>
                          </a:lnSpc>
                          <a:spcBef>
                            <a:spcPts val="1200"/>
                          </a:spcBef>
                          <a:spcAft>
                            <a:spcPts val="1200"/>
                          </a:spcAft>
                          <a:buNone/>
                        </a:pPr>
                        <a:endParaRPr/>
                      </a:p>
                    </a:txBody>
                    <a:tcPr marL="91425" marR="91425" marT="91425" marB="91425">
                      <a:lnL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L>
                      <a:lnR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R>
                      <a:lnT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T>
                      <a:lnB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B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</a:tbl>
            </a:graphicData>
          </a:graphic>
        </p:graphicFrame>
        <p:graphicFrame>
          <p:nvGraphicFramePr>
            <p:cNvPr id="59" name="Google Shape;59;p13"/>
            <p:cNvGraphicFramePr/>
            <p:nvPr>
              <p:extLst>
                <p:ext uri="{D42A27DB-BD31-4B8C-83A1-F6EECF244321}">
                  <p14:modId xmlns:p14="http://schemas.microsoft.com/office/powerpoint/2010/main" val="1867997013"/>
                </p:ext>
              </p:extLst>
            </p:nvPr>
          </p:nvGraphicFramePr>
          <p:xfrm>
            <a:off x="508150" y="3829500"/>
            <a:ext cx="3571875" cy="1910075"/>
          </p:xfrm>
          <a:graphic>
            <a:graphicData uri="http://schemas.openxmlformats.org/drawingml/2006/table">
              <a:tbl>
                <a:tblPr>
                  <a:noFill/>
                  <a:tableStyleId>{CF7A1CA9-9C6C-494E-92D2-50C7116D705B}</a:tableStyleId>
                </a:tblPr>
                <a:tblGrid>
                  <a:gridCol w="3571875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</a:tblGrid>
                <a:tr h="1910075">
                  <a:tc>
                    <a:txBody>
                      <a:bodyPr/>
                      <a:lstStyle/>
                      <a:p>
                        <a:pPr marL="0" lvl="0" indent="0" algn="l" rtl="0">
                          <a:lnSpc>
                            <a:spcPct val="115000"/>
                          </a:lnSpc>
                          <a:spcBef>
                            <a:spcPts val="60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pt-BR" sz="1200"/>
                          <a:t>Fundamentação:</a:t>
                        </a:r>
                        <a:endParaRPr sz="1200"/>
                      </a:p>
                      <a:p>
                        <a:pPr marL="0" lvl="0" indent="0" algn="l" rtl="0">
                          <a:lnSpc>
                            <a:spcPct val="115000"/>
                          </a:lnSpc>
                          <a:spcBef>
                            <a:spcPts val="1200"/>
                          </a:spcBef>
                          <a:spcAft>
                            <a:spcPts val="1200"/>
                          </a:spcAft>
                          <a:buNone/>
                        </a:pPr>
                        <a:endParaRPr/>
                      </a:p>
                    </a:txBody>
                    <a:tcPr marL="91425" marR="91425" marT="91425" marB="91425">
                      <a:lnL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L>
                      <a:lnR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R>
                      <a:lnT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T>
                      <a:lnB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B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</a:tbl>
            </a:graphicData>
          </a:graphic>
        </p:graphicFrame>
        <p:graphicFrame>
          <p:nvGraphicFramePr>
            <p:cNvPr id="60" name="Google Shape;60;p13"/>
            <p:cNvGraphicFramePr/>
            <p:nvPr>
              <p:extLst>
                <p:ext uri="{D42A27DB-BD31-4B8C-83A1-F6EECF244321}">
                  <p14:modId xmlns:p14="http://schemas.microsoft.com/office/powerpoint/2010/main" val="1732376417"/>
                </p:ext>
              </p:extLst>
            </p:nvPr>
          </p:nvGraphicFramePr>
          <p:xfrm>
            <a:off x="4180050" y="3829500"/>
            <a:ext cx="2871775" cy="1910075"/>
          </p:xfrm>
          <a:graphic>
            <a:graphicData uri="http://schemas.openxmlformats.org/drawingml/2006/table">
              <a:tbl>
                <a:tblPr>
                  <a:noFill/>
                  <a:tableStyleId>{CF7A1CA9-9C6C-494E-92D2-50C7116D705B}</a:tableStyleId>
                </a:tblPr>
                <a:tblGrid>
                  <a:gridCol w="2871775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</a:tblGrid>
                <a:tr h="1910075">
                  <a:tc>
                    <a:txBody>
                      <a:bodyPr/>
                      <a:lstStyle/>
                      <a:p>
                        <a:pPr marL="0" lvl="0" indent="0" algn="l" rtl="0">
                          <a:lnSpc>
                            <a:spcPct val="115000"/>
                          </a:lnSpc>
                          <a:spcBef>
                            <a:spcPts val="60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pt-BR" sz="1200"/>
                          <a:t>Problema de pesquisa</a:t>
                        </a:r>
                        <a:endParaRPr sz="1200"/>
                      </a:p>
                      <a:p>
                        <a:pPr marL="0" lvl="0" indent="0" algn="l" rtl="0">
                          <a:lnSpc>
                            <a:spcPct val="115000"/>
                          </a:lnSpc>
                          <a:spcBef>
                            <a:spcPts val="1200"/>
                          </a:spcBef>
                          <a:spcAft>
                            <a:spcPts val="1200"/>
                          </a:spcAft>
                          <a:buNone/>
                        </a:pPr>
                        <a:endParaRPr/>
                      </a:p>
                    </a:txBody>
                    <a:tcPr marL="91425" marR="91425" marT="91425" marB="91425">
                      <a:lnL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L>
                      <a:lnR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R>
                      <a:lnT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T>
                      <a:lnB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B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</a:tbl>
            </a:graphicData>
          </a:graphic>
        </p:graphicFrame>
        <p:graphicFrame>
          <p:nvGraphicFramePr>
            <p:cNvPr id="61" name="Google Shape;61;p13"/>
            <p:cNvGraphicFramePr/>
            <p:nvPr>
              <p:extLst>
                <p:ext uri="{D42A27DB-BD31-4B8C-83A1-F6EECF244321}">
                  <p14:modId xmlns:p14="http://schemas.microsoft.com/office/powerpoint/2010/main" val="3536635812"/>
                </p:ext>
              </p:extLst>
            </p:nvPr>
          </p:nvGraphicFramePr>
          <p:xfrm>
            <a:off x="508150" y="5835425"/>
            <a:ext cx="3910025" cy="3973825"/>
          </p:xfrm>
          <a:graphic>
            <a:graphicData uri="http://schemas.openxmlformats.org/drawingml/2006/table">
              <a:tbl>
                <a:tblPr>
                  <a:noFill/>
                  <a:tableStyleId>{CF7A1CA9-9C6C-494E-92D2-50C7116D705B}</a:tableStyleId>
                </a:tblPr>
                <a:tblGrid>
                  <a:gridCol w="3910025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</a:tblGrid>
                <a:tr h="3973825">
                  <a:tc>
                    <a:txBody>
                      <a:bodyPr/>
                      <a:lstStyle/>
                      <a:p>
                        <a:pPr marL="0" lvl="0" indent="0" algn="l" rtl="0">
                          <a:lnSpc>
                            <a:spcPct val="115000"/>
                          </a:lnSpc>
                          <a:spcBef>
                            <a:spcPts val="60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pt-BR" sz="1200"/>
                          <a:t>Quais os principais resultados:</a:t>
                        </a:r>
                        <a:endParaRPr sz="1200"/>
                      </a:p>
                      <a:p>
                        <a:pPr marL="0" lvl="0" indent="0" algn="l" rtl="0">
                          <a:lnSpc>
                            <a:spcPct val="115000"/>
                          </a:lnSpc>
                          <a:spcBef>
                            <a:spcPts val="1200"/>
                          </a:spcBef>
                          <a:spcAft>
                            <a:spcPts val="1200"/>
                          </a:spcAft>
                          <a:buNone/>
                        </a:pPr>
                        <a:endParaRPr/>
                      </a:p>
                    </a:txBody>
                    <a:tcPr marL="91425" marR="91425" marT="91425" marB="91425">
                      <a:lnL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L>
                      <a:lnR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R>
                      <a:lnT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T>
                      <a:lnB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B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</a:tbl>
            </a:graphicData>
          </a:graphic>
        </p:graphicFrame>
        <p:graphicFrame>
          <p:nvGraphicFramePr>
            <p:cNvPr id="62" name="Google Shape;62;p13"/>
            <p:cNvGraphicFramePr/>
            <p:nvPr>
              <p:extLst>
                <p:ext uri="{D42A27DB-BD31-4B8C-83A1-F6EECF244321}">
                  <p14:modId xmlns:p14="http://schemas.microsoft.com/office/powerpoint/2010/main" val="4210789978"/>
                </p:ext>
              </p:extLst>
            </p:nvPr>
          </p:nvGraphicFramePr>
          <p:xfrm>
            <a:off x="4499150" y="5835413"/>
            <a:ext cx="2552675" cy="1330625"/>
          </p:xfrm>
          <a:graphic>
            <a:graphicData uri="http://schemas.openxmlformats.org/drawingml/2006/table">
              <a:tbl>
                <a:tblPr>
                  <a:noFill/>
                  <a:tableStyleId>{CF7A1CA9-9C6C-494E-92D2-50C7116D705B}</a:tableStyleId>
                </a:tblPr>
                <a:tblGrid>
                  <a:gridCol w="2552675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</a:tblGrid>
                <a:tr h="1330625">
                  <a:tc>
                    <a:txBody>
                      <a:bodyPr/>
                      <a:lstStyle/>
                      <a:p>
                        <a:pPr marL="0" lvl="0" indent="0" algn="l" rtl="0">
                          <a:lnSpc>
                            <a:spcPct val="115000"/>
                          </a:lnSpc>
                          <a:spcBef>
                            <a:spcPts val="60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pt-BR" sz="1200"/>
                          <a:t>Para qual parte da minha pesquisa esse artigo seria útil?</a:t>
                        </a:r>
                        <a:endParaRPr sz="1200"/>
                      </a:p>
                      <a:p>
                        <a:pPr marL="0" lvl="0" indent="0" algn="l" rtl="0">
                          <a:lnSpc>
                            <a:spcPct val="115000"/>
                          </a:lnSpc>
                          <a:spcBef>
                            <a:spcPts val="1200"/>
                          </a:spcBef>
                          <a:spcAft>
                            <a:spcPts val="1200"/>
                          </a:spcAft>
                          <a:buNone/>
                        </a:pPr>
                        <a:endParaRPr/>
                      </a:p>
                    </a:txBody>
                    <a:tcPr marL="91425" marR="91425" marT="91425" marB="91425">
                      <a:lnL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L>
                      <a:lnR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R>
                      <a:lnT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T>
                      <a:lnB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B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</a:tbl>
            </a:graphicData>
          </a:graphic>
        </p:graphicFrame>
        <p:sp>
          <p:nvSpPr>
            <p:cNvPr id="68" name="Google Shape;68;p13"/>
            <p:cNvSpPr txBox="1"/>
            <p:nvPr/>
          </p:nvSpPr>
          <p:spPr>
            <a:xfrm>
              <a:off x="508050" y="1069600"/>
              <a:ext cx="6543600" cy="461700"/>
            </a:xfrm>
            <a:prstGeom prst="rect">
              <a:avLst/>
            </a:prstGeom>
            <a:solidFill>
              <a:srgbClr val="C9DAF8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3500" b="1">
                  <a:solidFill>
                    <a:schemeClr val="dk2"/>
                  </a:solidFill>
                  <a:latin typeface="Amatic SC"/>
                  <a:ea typeface="Amatic SC"/>
                  <a:cs typeface="Amatic SC"/>
                  <a:sym typeface="Amatic SC"/>
                </a:rPr>
                <a:t>Ficha de Leitura</a:t>
              </a:r>
              <a:endParaRPr sz="3500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endParaRPr>
            </a:p>
          </p:txBody>
        </p:sp>
        <p:graphicFrame>
          <p:nvGraphicFramePr>
            <p:cNvPr id="69" name="Google Shape;69;p13"/>
            <p:cNvGraphicFramePr/>
            <p:nvPr>
              <p:extLst>
                <p:ext uri="{D42A27DB-BD31-4B8C-83A1-F6EECF244321}">
                  <p14:modId xmlns:p14="http://schemas.microsoft.com/office/powerpoint/2010/main" val="3171800442"/>
                </p:ext>
              </p:extLst>
            </p:nvPr>
          </p:nvGraphicFramePr>
          <p:xfrm>
            <a:off x="4499150" y="7261888"/>
            <a:ext cx="2552675" cy="2547350"/>
          </p:xfrm>
          <a:graphic>
            <a:graphicData uri="http://schemas.openxmlformats.org/drawingml/2006/table">
              <a:tbl>
                <a:tblPr>
                  <a:noFill/>
                  <a:tableStyleId>{CF7A1CA9-9C6C-494E-92D2-50C7116D705B}</a:tableStyleId>
                </a:tblPr>
                <a:tblGrid>
                  <a:gridCol w="2552675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</a:tblGrid>
                <a:tr h="2547350">
                  <a:tc>
                    <a:txBody>
                      <a:bodyPr/>
                      <a:lstStyle/>
                      <a:p>
                        <a:pPr marL="0" lvl="0" indent="0" algn="l" rtl="0">
                          <a:lnSpc>
                            <a:spcPct val="115000"/>
                          </a:lnSpc>
                          <a:spcBef>
                            <a:spcPts val="60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pt-BR" sz="1200"/>
                          <a:t>GAPs de pesquisa propostos pela publicação:</a:t>
                        </a:r>
                        <a:endParaRPr sz="1200"/>
                      </a:p>
                      <a:p>
                        <a:pPr marL="0" lvl="0" indent="0" algn="l" rtl="0">
                          <a:lnSpc>
                            <a:spcPct val="115000"/>
                          </a:lnSpc>
                          <a:spcBef>
                            <a:spcPts val="1200"/>
                          </a:spcBef>
                          <a:spcAft>
                            <a:spcPts val="1200"/>
                          </a:spcAft>
                          <a:buNone/>
                        </a:pPr>
                        <a:endParaRPr/>
                      </a:p>
                    </a:txBody>
                    <a:tcPr marL="91425" marR="91425" marT="91425" marB="91425">
                      <a:lnL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L>
                      <a:lnR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R>
                      <a:lnT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T>
                      <a:lnB w="952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B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</a:tbl>
            </a:graphicData>
          </a:graphic>
        </p:graphicFrame>
      </p:grpSp>
    </p:spTree>
  </p:cSld>
  <p:clrMapOvr>
    <a:masterClrMapping/>
  </p:clrMapOvr>
</p:sld>
</file>

<file path=ppt/theme/theme1.xml><?xml version="1.0" encoding="utf-8"?>
<a:theme xmlns:a="http://schemas.openxmlformats.org/drawingml/2006/main" name="Gameday">
  <a:themeElements>
    <a:clrScheme name="Gameday">
      <a:dk1>
        <a:srgbClr val="4285F4"/>
      </a:dk1>
      <a:lt1>
        <a:srgbClr val="FFFFFF"/>
      </a:lt1>
      <a:dk2>
        <a:srgbClr val="666666"/>
      </a:dk2>
      <a:lt2>
        <a:srgbClr val="D9D9D9"/>
      </a:lt2>
      <a:accent1>
        <a:srgbClr val="455A64"/>
      </a:accent1>
      <a:accent2>
        <a:srgbClr val="607D8B"/>
      </a:accent2>
      <a:accent3>
        <a:srgbClr val="FF5722"/>
      </a:accent3>
      <a:accent4>
        <a:srgbClr val="D84315"/>
      </a:accent4>
      <a:accent5>
        <a:srgbClr val="1C3AA9"/>
      </a:accent5>
      <a:accent6>
        <a:srgbClr val="FFAB40"/>
      </a:accent6>
      <a:hlink>
        <a:srgbClr val="1C3AA9"/>
      </a:hlink>
      <a:folHlink>
        <a:srgbClr val="1C3AA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59</Words>
  <Application>Microsoft Office PowerPoint</Application>
  <PresentationFormat>Personalizar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7" baseType="lpstr">
      <vt:lpstr>Comfortaa</vt:lpstr>
      <vt:lpstr>Amatic SC</vt:lpstr>
      <vt:lpstr>Arial</vt:lpstr>
      <vt:lpstr>Alfa Slab One</vt:lpstr>
      <vt:lpstr>Proxima Nova</vt:lpstr>
      <vt:lpstr>Gameday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cp:lastModifiedBy>Reviewer</cp:lastModifiedBy>
  <cp:revision>1</cp:revision>
  <dcterms:modified xsi:type="dcterms:W3CDTF">2023-10-16T13:26:11Z</dcterms:modified>
</cp:coreProperties>
</file>